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62" r:id="rId3"/>
    <p:sldId id="270" r:id="rId4"/>
    <p:sldId id="268" r:id="rId5"/>
    <p:sldId id="267" r:id="rId6"/>
    <p:sldId id="266" r:id="rId7"/>
    <p:sldId id="279" r:id="rId8"/>
    <p:sldId id="265" r:id="rId9"/>
    <p:sldId id="264" r:id="rId10"/>
    <p:sldId id="263" r:id="rId11"/>
    <p:sldId id="271" r:id="rId12"/>
    <p:sldId id="278" r:id="rId13"/>
    <p:sldId id="280" r:id="rId14"/>
    <p:sldId id="277" r:id="rId15"/>
    <p:sldId id="281" r:id="rId16"/>
    <p:sldId id="282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3BCF5-9B48-4CCF-B5A0-D1E59E71C90E}" type="datetimeFigureOut">
              <a:rPr lang="de-CH" smtClean="0"/>
              <a:t>07.10.2011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F449A-E9DB-4262-849E-CE81BC660AB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901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449A-E9DB-4262-849E-CE81BC660AB5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007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49E-E9C1-499F-BBC4-50067D446AB7}" type="datetimeFigureOut">
              <a:rPr lang="de-CH" smtClean="0"/>
              <a:t>07.10.2011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A7D7-C69A-45BB-91D6-009F526B90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445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49E-E9C1-499F-BBC4-50067D446AB7}" type="datetimeFigureOut">
              <a:rPr lang="de-CH" smtClean="0"/>
              <a:t>07.10.2011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A7D7-C69A-45BB-91D6-009F526B90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948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49E-E9C1-499F-BBC4-50067D446AB7}" type="datetimeFigureOut">
              <a:rPr lang="de-CH" smtClean="0"/>
              <a:t>07.10.2011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A7D7-C69A-45BB-91D6-009F526B90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931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49E-E9C1-499F-BBC4-50067D446AB7}" type="datetimeFigureOut">
              <a:rPr lang="de-CH" smtClean="0"/>
              <a:t>07.10.2011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A7D7-C69A-45BB-91D6-009F526B90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754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49E-E9C1-499F-BBC4-50067D446AB7}" type="datetimeFigureOut">
              <a:rPr lang="de-CH" smtClean="0"/>
              <a:t>07.10.2011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A7D7-C69A-45BB-91D6-009F526B90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57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49E-E9C1-499F-BBC4-50067D446AB7}" type="datetimeFigureOut">
              <a:rPr lang="de-CH" smtClean="0"/>
              <a:t>07.10.2011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A7D7-C69A-45BB-91D6-009F526B90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282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49E-E9C1-499F-BBC4-50067D446AB7}" type="datetimeFigureOut">
              <a:rPr lang="de-CH" smtClean="0"/>
              <a:t>07.10.2011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A7D7-C69A-45BB-91D6-009F526B90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711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49E-E9C1-499F-BBC4-50067D446AB7}" type="datetimeFigureOut">
              <a:rPr lang="de-CH" smtClean="0"/>
              <a:t>07.10.2011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A7D7-C69A-45BB-91D6-009F526B90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535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49E-E9C1-499F-BBC4-50067D446AB7}" type="datetimeFigureOut">
              <a:rPr lang="de-CH" smtClean="0"/>
              <a:t>07.10.2011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A7D7-C69A-45BB-91D6-009F526B90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465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49E-E9C1-499F-BBC4-50067D446AB7}" type="datetimeFigureOut">
              <a:rPr lang="de-CH" smtClean="0"/>
              <a:t>07.10.2011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A7D7-C69A-45BB-91D6-009F526B90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764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649E-E9C1-499F-BBC4-50067D446AB7}" type="datetimeFigureOut">
              <a:rPr lang="de-CH" smtClean="0"/>
              <a:t>07.10.2011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DA7D7-C69A-45BB-91D6-009F526B90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478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D649E-E9C1-499F-BBC4-50067D446AB7}" type="datetimeFigureOut">
              <a:rPr lang="de-CH" smtClean="0"/>
              <a:t>07.10.2011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DA7D7-C69A-45BB-91D6-009F526B904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434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sz="36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Bayasgalant is a small Swiss charity </a:t>
            </a: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supporting</a:t>
            </a: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children in need in </a:t>
            </a: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the Mongolian capital </a:t>
            </a: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Ulaanbaatar. The organization was founded in </a:t>
            </a:r>
            <a:r>
              <a:rPr lang="en-US" sz="36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Nidau</a:t>
            </a: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2003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de-CH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05880"/>
            <a:ext cx="2664296" cy="79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88840"/>
            <a:ext cx="5111750" cy="3836502"/>
          </a:xfrm>
        </p:spPr>
      </p:pic>
    </p:spTree>
    <p:extLst>
      <p:ext uri="{BB962C8B-B14F-4D97-AF65-F5344CB8AC3E}">
        <p14:creationId xmlns:p14="http://schemas.microsoft.com/office/powerpoint/2010/main" val="35853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36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Bayasgalant also offers micro-credits if families want to start their own business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de-CH" sz="32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05880"/>
            <a:ext cx="2664296" cy="79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</p:spTree>
    <p:extLst>
      <p:ext uri="{BB962C8B-B14F-4D97-AF65-F5344CB8AC3E}">
        <p14:creationId xmlns:p14="http://schemas.microsoft.com/office/powerpoint/2010/main" val="30678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de-CH" sz="4000" dirty="0" smtClean="0">
              <a:solidFill>
                <a:srgbClr val="FFC000"/>
              </a:solidFill>
            </a:endParaRPr>
          </a:p>
          <a:p>
            <a:r>
              <a:rPr lang="de-CH" sz="4000" dirty="0" smtClean="0">
                <a:solidFill>
                  <a:srgbClr val="FFC000"/>
                </a:solidFill>
              </a:rPr>
              <a:t>The </a:t>
            </a:r>
            <a:r>
              <a:rPr lang="de-CH" sz="4000" dirty="0" err="1" smtClean="0">
                <a:solidFill>
                  <a:srgbClr val="FFC000"/>
                </a:solidFill>
              </a:rPr>
              <a:t>products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they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produce</a:t>
            </a:r>
            <a:r>
              <a:rPr lang="de-CH" sz="4000" dirty="0" smtClean="0">
                <a:solidFill>
                  <a:srgbClr val="FFC000"/>
                </a:solidFill>
              </a:rPr>
              <a:t>, </a:t>
            </a:r>
            <a:r>
              <a:rPr lang="de-CH" sz="4000" dirty="0" err="1" smtClean="0">
                <a:solidFill>
                  <a:srgbClr val="FFC000"/>
                </a:solidFill>
              </a:rPr>
              <a:t>are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slippers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and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laptop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covers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from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felt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and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purses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folded</a:t>
            </a:r>
            <a:r>
              <a:rPr lang="de-CH" sz="4000" dirty="0" smtClean="0">
                <a:solidFill>
                  <a:srgbClr val="FFC000"/>
                </a:solidFill>
              </a:rPr>
              <a:t> out </a:t>
            </a:r>
            <a:r>
              <a:rPr lang="de-CH" sz="4000" dirty="0" err="1" smtClean="0">
                <a:solidFill>
                  <a:srgbClr val="FFC000"/>
                </a:solidFill>
              </a:rPr>
              <a:t>of</a:t>
            </a:r>
            <a:r>
              <a:rPr lang="de-CH" sz="4000" dirty="0" smtClean="0">
                <a:solidFill>
                  <a:srgbClr val="FFC000"/>
                </a:solidFill>
              </a:rPr>
              <a:t> milk </a:t>
            </a:r>
            <a:r>
              <a:rPr lang="de-CH" sz="4000" dirty="0" err="1" smtClean="0">
                <a:solidFill>
                  <a:srgbClr val="FFC000"/>
                </a:solidFill>
              </a:rPr>
              <a:t>cartons</a:t>
            </a:r>
            <a:endParaRPr lang="de-CH" sz="4000" dirty="0" smtClean="0">
              <a:solidFill>
                <a:srgbClr val="FFC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05880"/>
            <a:ext cx="2664296" cy="79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33056"/>
            <a:ext cx="2520280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99783"/>
            <a:ext cx="15144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Christine\Documents\Bayasgalant 2011\Fotos\portemonnaie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87" y="3933056"/>
            <a:ext cx="2144378" cy="189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659" y="1504545"/>
            <a:ext cx="15144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09308"/>
            <a:ext cx="16097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3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de-CH" sz="4000" dirty="0" smtClean="0">
              <a:solidFill>
                <a:srgbClr val="FFC000"/>
              </a:solidFill>
            </a:endParaRPr>
          </a:p>
          <a:p>
            <a:r>
              <a:rPr lang="de-CH" sz="4000" dirty="0" err="1" smtClean="0">
                <a:solidFill>
                  <a:srgbClr val="FFC000"/>
                </a:solidFill>
              </a:rPr>
              <a:t>Mongolian</a:t>
            </a:r>
            <a:r>
              <a:rPr lang="de-CH" sz="4000" dirty="0" smtClean="0">
                <a:solidFill>
                  <a:srgbClr val="FFC000"/>
                </a:solidFill>
              </a:rPr>
              <a:t> winters </a:t>
            </a:r>
            <a:r>
              <a:rPr lang="de-CH" sz="4000" dirty="0" err="1" smtClean="0">
                <a:solidFill>
                  <a:srgbClr val="FFC000"/>
                </a:solidFill>
              </a:rPr>
              <a:t>are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long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and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cold</a:t>
            </a:r>
            <a:r>
              <a:rPr lang="de-CH" sz="4000" dirty="0" smtClean="0">
                <a:solidFill>
                  <a:srgbClr val="FFC000"/>
                </a:solidFill>
              </a:rPr>
              <a:t>, </a:t>
            </a:r>
            <a:r>
              <a:rPr lang="de-CH" sz="4000" dirty="0" err="1" smtClean="0">
                <a:solidFill>
                  <a:srgbClr val="FFC000"/>
                </a:solidFill>
              </a:rPr>
              <a:t>the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temperature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often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drops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to</a:t>
            </a:r>
            <a:r>
              <a:rPr lang="de-CH" sz="4000" dirty="0" smtClean="0">
                <a:solidFill>
                  <a:srgbClr val="FFC000"/>
                </a:solidFill>
              </a:rPr>
              <a:t> – 40C </a:t>
            </a:r>
            <a:r>
              <a:rPr lang="de-CH" sz="4000" dirty="0" err="1" smtClean="0">
                <a:solidFill>
                  <a:srgbClr val="FFC000"/>
                </a:solidFill>
              </a:rPr>
              <a:t>and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only</a:t>
            </a:r>
            <a:r>
              <a:rPr lang="de-CH" sz="4000" dirty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during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three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summer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months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there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is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no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frost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at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night</a:t>
            </a:r>
            <a:endParaRPr lang="de-CH" sz="4000" dirty="0" smtClean="0">
              <a:solidFill>
                <a:srgbClr val="FFC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05880"/>
            <a:ext cx="2664296" cy="79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34036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de-CH" sz="4000" dirty="0" smtClean="0">
              <a:solidFill>
                <a:srgbClr val="FFC000"/>
              </a:solidFill>
            </a:endParaRPr>
          </a:p>
          <a:p>
            <a:r>
              <a:rPr lang="de-CH" sz="4000" dirty="0" smtClean="0">
                <a:solidFill>
                  <a:srgbClr val="FFC000"/>
                </a:solidFill>
              </a:rPr>
              <a:t>Bayasgalant </a:t>
            </a:r>
            <a:r>
              <a:rPr lang="de-CH" sz="4000" dirty="0" err="1" smtClean="0">
                <a:solidFill>
                  <a:srgbClr val="FFC000"/>
                </a:solidFill>
              </a:rPr>
              <a:t>plans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to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build</a:t>
            </a:r>
            <a:r>
              <a:rPr lang="de-CH" sz="4000" dirty="0" smtClean="0">
                <a:solidFill>
                  <a:srgbClr val="FFC000"/>
                </a:solidFill>
              </a:rPr>
              <a:t> a </a:t>
            </a:r>
            <a:r>
              <a:rPr lang="de-CH" sz="4000" dirty="0" err="1" smtClean="0">
                <a:solidFill>
                  <a:srgbClr val="FFC000"/>
                </a:solidFill>
              </a:rPr>
              <a:t>house</a:t>
            </a:r>
            <a:r>
              <a:rPr lang="de-CH" sz="4000" dirty="0">
                <a:solidFill>
                  <a:srgbClr val="FFC000"/>
                </a:solidFill>
              </a:rPr>
              <a:t> </a:t>
            </a:r>
            <a:r>
              <a:rPr lang="de-CH" sz="4000" dirty="0" smtClean="0">
                <a:solidFill>
                  <a:srgbClr val="FFC000"/>
                </a:solidFill>
              </a:rPr>
              <a:t>in 2012 </a:t>
            </a:r>
            <a:r>
              <a:rPr lang="de-CH" sz="4000" dirty="0" err="1" smtClean="0">
                <a:solidFill>
                  <a:srgbClr val="FFC000"/>
                </a:solidFill>
              </a:rPr>
              <a:t>where</a:t>
            </a:r>
            <a:r>
              <a:rPr lang="de-CH" sz="4000" dirty="0" smtClean="0">
                <a:solidFill>
                  <a:srgbClr val="FFC000"/>
                </a:solidFill>
              </a:rPr>
              <a:t> 100 </a:t>
            </a:r>
            <a:r>
              <a:rPr lang="de-CH" sz="4000" dirty="0" err="1" smtClean="0">
                <a:solidFill>
                  <a:srgbClr val="FFC000"/>
                </a:solidFill>
              </a:rPr>
              <a:t>children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can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be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looked</a:t>
            </a:r>
            <a:r>
              <a:rPr lang="de-CH" sz="4000" dirty="0" smtClean="0">
                <a:solidFill>
                  <a:srgbClr val="FFC000"/>
                </a:solidFill>
              </a:rPr>
              <a:t> after</a:t>
            </a:r>
            <a:r>
              <a:rPr lang="de-CH" sz="4000" smtClean="0">
                <a:solidFill>
                  <a:srgbClr val="FFC000"/>
                </a:solidFill>
              </a:rPr>
              <a:t>. </a:t>
            </a:r>
          </a:p>
          <a:p>
            <a:r>
              <a:rPr lang="de-CH" sz="4000" smtClean="0">
                <a:solidFill>
                  <a:srgbClr val="FFC000"/>
                </a:solidFill>
              </a:rPr>
              <a:t>The </a:t>
            </a:r>
            <a:r>
              <a:rPr lang="de-CH" sz="4000" dirty="0" err="1" smtClean="0">
                <a:solidFill>
                  <a:srgbClr val="FFC000"/>
                </a:solidFill>
              </a:rPr>
              <a:t>organization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is</a:t>
            </a:r>
            <a:r>
              <a:rPr lang="de-CH" sz="4000" dirty="0" smtClean="0">
                <a:solidFill>
                  <a:srgbClr val="FFC000"/>
                </a:solidFill>
              </a:rPr>
              <a:t> not </a:t>
            </a:r>
            <a:r>
              <a:rPr lang="de-CH" sz="4000" dirty="0" err="1" smtClean="0">
                <a:solidFill>
                  <a:srgbClr val="FFC000"/>
                </a:solidFill>
              </a:rPr>
              <a:t>supported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governmentally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and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donors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are</a:t>
            </a:r>
            <a:r>
              <a:rPr lang="de-CH" sz="4000" dirty="0" smtClean="0">
                <a:solidFill>
                  <a:srgbClr val="FFC000"/>
                </a:solidFill>
              </a:rPr>
              <a:t> private </a:t>
            </a:r>
            <a:r>
              <a:rPr lang="de-CH" sz="4000" dirty="0" err="1" smtClean="0">
                <a:solidFill>
                  <a:srgbClr val="FFC000"/>
                </a:solidFill>
              </a:rPr>
              <a:t>people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only</a:t>
            </a:r>
            <a:r>
              <a:rPr lang="de-CH" sz="4000" dirty="0" smtClean="0">
                <a:solidFill>
                  <a:srgbClr val="FFC000"/>
                </a:solidFill>
              </a:rPr>
              <a:t>.</a:t>
            </a:r>
            <a:endParaRPr lang="de-CH" sz="4000" dirty="0" smtClean="0">
              <a:solidFill>
                <a:srgbClr val="FFC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05880"/>
            <a:ext cx="2664296" cy="79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11412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35466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de-CH" sz="4000" dirty="0" smtClean="0">
              <a:solidFill>
                <a:srgbClr val="FFC000"/>
              </a:solidFill>
            </a:endParaRPr>
          </a:p>
          <a:p>
            <a:r>
              <a:rPr lang="de-CH" sz="4400" dirty="0" smtClean="0">
                <a:solidFill>
                  <a:srgbClr val="FFC000"/>
                </a:solidFill>
              </a:rPr>
              <a:t>The </a:t>
            </a:r>
            <a:r>
              <a:rPr lang="de-CH" sz="4400" dirty="0" err="1" smtClean="0">
                <a:solidFill>
                  <a:srgbClr val="FFC000"/>
                </a:solidFill>
              </a:rPr>
              <a:t>organization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is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managed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by</a:t>
            </a:r>
            <a:r>
              <a:rPr lang="de-CH" sz="4400" dirty="0" smtClean="0">
                <a:solidFill>
                  <a:srgbClr val="FFC000"/>
                </a:solidFill>
              </a:rPr>
              <a:t> a </a:t>
            </a:r>
            <a:r>
              <a:rPr lang="de-CH" sz="4400" dirty="0" err="1" smtClean="0">
                <a:solidFill>
                  <a:srgbClr val="FFC000"/>
                </a:solidFill>
              </a:rPr>
              <a:t>board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with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nine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members</a:t>
            </a:r>
            <a:r>
              <a:rPr lang="de-CH" sz="4400" dirty="0" smtClean="0">
                <a:solidFill>
                  <a:srgbClr val="FFC000"/>
                </a:solidFill>
              </a:rPr>
              <a:t>. Managing </a:t>
            </a:r>
            <a:r>
              <a:rPr lang="de-CH" sz="4400" dirty="0" err="1" smtClean="0">
                <a:solidFill>
                  <a:srgbClr val="FFC000"/>
                </a:solidFill>
              </a:rPr>
              <a:t>directors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are</a:t>
            </a:r>
            <a:r>
              <a:rPr lang="de-CH" sz="4400" dirty="0" smtClean="0">
                <a:solidFill>
                  <a:srgbClr val="FFC000"/>
                </a:solidFill>
              </a:rPr>
              <a:t> Christine Jäggi </a:t>
            </a:r>
            <a:r>
              <a:rPr lang="de-CH" sz="4400" dirty="0" err="1" smtClean="0">
                <a:solidFill>
                  <a:srgbClr val="FFC000"/>
                </a:solidFill>
              </a:rPr>
              <a:t>and</a:t>
            </a:r>
            <a:r>
              <a:rPr lang="de-CH" sz="4400" dirty="0" smtClean="0">
                <a:solidFill>
                  <a:srgbClr val="FFC000"/>
                </a:solidFill>
              </a:rPr>
              <a:t> Martina Züricher </a:t>
            </a:r>
            <a:r>
              <a:rPr lang="de-CH" sz="4400" dirty="0" err="1" smtClean="0">
                <a:solidFill>
                  <a:srgbClr val="FFC000"/>
                </a:solidFill>
              </a:rPr>
              <a:t>who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share</a:t>
            </a:r>
            <a:r>
              <a:rPr lang="de-CH" sz="4400" dirty="0" smtClean="0">
                <a:solidFill>
                  <a:srgbClr val="FFC000"/>
                </a:solidFill>
              </a:rPr>
              <a:t>  80% </a:t>
            </a:r>
            <a:r>
              <a:rPr lang="de-CH" sz="4400" dirty="0" err="1" smtClean="0">
                <a:solidFill>
                  <a:srgbClr val="FFC000"/>
                </a:solidFill>
              </a:rPr>
              <a:t>employment</a:t>
            </a:r>
            <a:r>
              <a:rPr lang="de-CH" sz="4400" dirty="0" smtClean="0">
                <a:solidFill>
                  <a:srgbClr val="FFC000"/>
                </a:solidFill>
              </a:rPr>
              <a:t>. </a:t>
            </a:r>
          </a:p>
          <a:p>
            <a:r>
              <a:rPr lang="de-CH" sz="4400" dirty="0" smtClean="0">
                <a:solidFill>
                  <a:srgbClr val="FFC000"/>
                </a:solidFill>
              </a:rPr>
              <a:t>In </a:t>
            </a:r>
            <a:r>
              <a:rPr lang="de-CH" sz="4400" dirty="0" err="1" smtClean="0">
                <a:solidFill>
                  <a:srgbClr val="FFC000"/>
                </a:solidFill>
              </a:rPr>
              <a:t>Mongolia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there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is</a:t>
            </a:r>
            <a:r>
              <a:rPr lang="de-CH" sz="4400" dirty="0" smtClean="0">
                <a:solidFill>
                  <a:srgbClr val="FFC000"/>
                </a:solidFill>
              </a:rPr>
              <a:t> a </a:t>
            </a:r>
            <a:r>
              <a:rPr lang="de-CH" sz="4400" dirty="0" err="1" smtClean="0">
                <a:solidFill>
                  <a:srgbClr val="FFC000"/>
                </a:solidFill>
              </a:rPr>
              <a:t>team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of</a:t>
            </a:r>
            <a:r>
              <a:rPr lang="de-CH" sz="4400" dirty="0" smtClean="0">
                <a:solidFill>
                  <a:srgbClr val="FFC000"/>
                </a:solidFill>
              </a:rPr>
              <a:t> 10 </a:t>
            </a:r>
            <a:r>
              <a:rPr lang="de-CH" sz="4400" dirty="0" err="1" smtClean="0">
                <a:solidFill>
                  <a:srgbClr val="FFC000"/>
                </a:solidFill>
              </a:rPr>
              <a:t>employees</a:t>
            </a:r>
            <a:r>
              <a:rPr lang="de-CH" sz="4400" dirty="0" smtClean="0">
                <a:solidFill>
                  <a:srgbClr val="FFC000"/>
                </a:solidFill>
              </a:rPr>
              <a:t>, </a:t>
            </a:r>
            <a:r>
              <a:rPr lang="de-CH" sz="4400" dirty="0" err="1" smtClean="0">
                <a:solidFill>
                  <a:srgbClr val="FFC000"/>
                </a:solidFill>
              </a:rPr>
              <a:t>the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people</a:t>
            </a:r>
            <a:r>
              <a:rPr lang="de-CH" sz="4400" dirty="0" smtClean="0">
                <a:solidFill>
                  <a:srgbClr val="FFC000"/>
                </a:solidFill>
              </a:rPr>
              <a:t> in </a:t>
            </a:r>
            <a:r>
              <a:rPr lang="de-CH" sz="4400" dirty="0" err="1" smtClean="0">
                <a:solidFill>
                  <a:srgbClr val="FFC000"/>
                </a:solidFill>
              </a:rPr>
              <a:t>charge</a:t>
            </a:r>
            <a:r>
              <a:rPr lang="de-CH" sz="4400" dirty="0" smtClean="0">
                <a:solidFill>
                  <a:srgbClr val="FFC000"/>
                </a:solidFill>
              </a:rPr>
              <a:t>  </a:t>
            </a:r>
            <a:r>
              <a:rPr lang="de-CH" sz="4400" dirty="0" err="1" smtClean="0">
                <a:solidFill>
                  <a:srgbClr val="FFC000"/>
                </a:solidFill>
              </a:rPr>
              <a:t>are</a:t>
            </a:r>
            <a:r>
              <a:rPr lang="de-CH" sz="4400" dirty="0" smtClean="0">
                <a:solidFill>
                  <a:srgbClr val="FFC000"/>
                </a:solidFill>
              </a:rPr>
              <a:t> Zaya </a:t>
            </a:r>
            <a:r>
              <a:rPr lang="de-CH" sz="4400" dirty="0" err="1" smtClean="0">
                <a:solidFill>
                  <a:srgbClr val="FFC000"/>
                </a:solidFill>
              </a:rPr>
              <a:t>Okhinoo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and</a:t>
            </a:r>
            <a:r>
              <a:rPr lang="de-CH" sz="4400" dirty="0" smtClean="0">
                <a:solidFill>
                  <a:srgbClr val="FFC000"/>
                </a:solidFill>
              </a:rPr>
              <a:t> Alexander Locher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05880"/>
            <a:ext cx="2664296" cy="79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31" y="1946151"/>
            <a:ext cx="19050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29202"/>
            <a:ext cx="19050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7032"/>
            <a:ext cx="19050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17032"/>
            <a:ext cx="19050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3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4000" dirty="0" smtClean="0">
              <a:solidFill>
                <a:srgbClr val="FFC000"/>
              </a:solidFill>
            </a:endParaRPr>
          </a:p>
          <a:p>
            <a:r>
              <a:rPr lang="en-US" sz="3600" dirty="0" smtClean="0">
                <a:solidFill>
                  <a:srgbClr val="FFC000"/>
                </a:solidFill>
              </a:rPr>
              <a:t>Bayasgalant is politically and  religiously neutral</a:t>
            </a:r>
          </a:p>
          <a:p>
            <a:endParaRPr lang="de-CH" sz="4000" dirty="0" smtClean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05880"/>
            <a:ext cx="2664296" cy="79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22" y="511037"/>
            <a:ext cx="4029805" cy="537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1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de-CH" sz="4000" dirty="0" smtClean="0">
              <a:solidFill>
                <a:srgbClr val="FFC000"/>
              </a:solidFill>
            </a:endParaRPr>
          </a:p>
          <a:p>
            <a:r>
              <a:rPr lang="de-CH" sz="4400" dirty="0" err="1" smtClean="0">
                <a:solidFill>
                  <a:srgbClr val="FFC000"/>
                </a:solidFill>
              </a:rPr>
              <a:t>If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you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would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like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to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support</a:t>
            </a:r>
            <a:r>
              <a:rPr lang="de-CH" sz="4400" dirty="0" smtClean="0">
                <a:solidFill>
                  <a:srgbClr val="FFC000"/>
                </a:solidFill>
              </a:rPr>
              <a:t> Bayasgalant </a:t>
            </a:r>
            <a:r>
              <a:rPr lang="de-CH" sz="4400" dirty="0" err="1" smtClean="0">
                <a:solidFill>
                  <a:srgbClr val="FFC000"/>
                </a:solidFill>
              </a:rPr>
              <a:t>to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give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the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children</a:t>
            </a:r>
            <a:r>
              <a:rPr lang="de-CH" sz="4400" dirty="0" smtClean="0">
                <a:solidFill>
                  <a:srgbClr val="FFC000"/>
                </a:solidFill>
              </a:rPr>
              <a:t> a </a:t>
            </a:r>
            <a:r>
              <a:rPr lang="de-CH" sz="4400" dirty="0" err="1" smtClean="0">
                <a:solidFill>
                  <a:srgbClr val="FFC000"/>
                </a:solidFill>
              </a:rPr>
              <a:t>better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future</a:t>
            </a:r>
            <a:r>
              <a:rPr lang="de-CH" sz="4400" dirty="0">
                <a:solidFill>
                  <a:srgbClr val="FFC000"/>
                </a:solidFill>
              </a:rPr>
              <a:t>,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your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donation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is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very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much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appreciated</a:t>
            </a:r>
            <a:r>
              <a:rPr lang="de-CH" sz="4400" dirty="0" smtClean="0">
                <a:solidFill>
                  <a:srgbClr val="FFC000"/>
                </a:solidFill>
              </a:rPr>
              <a:t>.</a:t>
            </a:r>
          </a:p>
          <a:p>
            <a:r>
              <a:rPr lang="de-CH" sz="4400" dirty="0" smtClean="0">
                <a:solidFill>
                  <a:srgbClr val="FFC000"/>
                </a:solidFill>
              </a:rPr>
              <a:t>More </a:t>
            </a:r>
            <a:r>
              <a:rPr lang="de-CH" sz="4400" dirty="0" err="1" smtClean="0">
                <a:solidFill>
                  <a:srgbClr val="FFC000"/>
                </a:solidFill>
              </a:rPr>
              <a:t>information</a:t>
            </a:r>
            <a:r>
              <a:rPr lang="de-CH" sz="4400" dirty="0" smtClean="0">
                <a:solidFill>
                  <a:srgbClr val="FFC000"/>
                </a:solidFill>
              </a:rPr>
              <a:t> www.bayasgalant.org.</a:t>
            </a:r>
          </a:p>
          <a:p>
            <a:endParaRPr lang="de-CH" sz="4400" dirty="0" smtClean="0">
              <a:solidFill>
                <a:srgbClr val="FFC000"/>
              </a:solidFill>
            </a:endParaRPr>
          </a:p>
          <a:p>
            <a:r>
              <a:rPr lang="de-CH" sz="4400" dirty="0" err="1" smtClean="0">
                <a:solidFill>
                  <a:srgbClr val="FFC000"/>
                </a:solidFill>
              </a:rPr>
              <a:t>Thank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you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very</a:t>
            </a:r>
            <a:r>
              <a:rPr lang="de-CH" sz="4400" dirty="0" smtClean="0">
                <a:solidFill>
                  <a:srgbClr val="FFC000"/>
                </a:solidFill>
              </a:rPr>
              <a:t> </a:t>
            </a:r>
            <a:r>
              <a:rPr lang="de-CH" sz="4400" dirty="0" err="1" smtClean="0">
                <a:solidFill>
                  <a:srgbClr val="FFC000"/>
                </a:solidFill>
              </a:rPr>
              <a:t>much</a:t>
            </a:r>
            <a:r>
              <a:rPr lang="de-CH" sz="4400" dirty="0" smtClean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05880"/>
            <a:ext cx="2664296" cy="79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</p:spTree>
    <p:extLst>
      <p:ext uri="{BB962C8B-B14F-4D97-AF65-F5344CB8AC3E}">
        <p14:creationId xmlns:p14="http://schemas.microsoft.com/office/powerpoint/2010/main" val="20151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95536" y="1435100"/>
            <a:ext cx="3069977" cy="4946228"/>
          </a:xfrm>
        </p:spPr>
        <p:txBody>
          <a:bodyPr>
            <a:noAutofit/>
          </a:bodyPr>
          <a:lstStyle/>
          <a:p>
            <a:endParaRPr lang="en-US" sz="3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The aim of </a:t>
            </a:r>
            <a:r>
              <a:rPr lang="en-US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Bayasgalant</a:t>
            </a:r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is to provide the children and their families with the necessities </a:t>
            </a:r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to live above the poverty line</a:t>
            </a:r>
            <a:endParaRPr lang="de-CH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05880"/>
            <a:ext cx="2664296" cy="79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71452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4420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en-US" sz="3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 order to achieve this goal, Bayasgalant works with two projects:</a:t>
            </a:r>
          </a:p>
          <a:p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the daycare </a:t>
            </a:r>
            <a:r>
              <a:rPr lang="en-US" sz="28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centre</a:t>
            </a:r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with 75 children</a:t>
            </a:r>
            <a:endParaRPr lang="de-CH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05880"/>
            <a:ext cx="2664296" cy="79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t="7294" r="2650" b="3215"/>
          <a:stretch/>
        </p:blipFill>
        <p:spPr bwMode="auto">
          <a:xfrm rot="5400000">
            <a:off x="4584049" y="1110168"/>
            <a:ext cx="3419724" cy="510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2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de-CH" sz="3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CH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CH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CH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CH" sz="3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home</a:t>
            </a:r>
            <a:r>
              <a:rPr lang="de-CH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3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care</a:t>
            </a:r>
            <a:r>
              <a:rPr lang="de-CH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where</a:t>
            </a:r>
            <a:r>
              <a:rPr lang="de-CH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CH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de-CH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children</a:t>
            </a:r>
            <a:r>
              <a:rPr lang="de-CH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CH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their</a:t>
            </a:r>
            <a:r>
              <a:rPr lang="de-CH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families</a:t>
            </a:r>
            <a:r>
              <a:rPr lang="de-CH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get</a:t>
            </a:r>
            <a:r>
              <a:rPr lang="de-CH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CH" sz="32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support</a:t>
            </a:r>
            <a:endParaRPr lang="de-CH" sz="3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endParaRPr lang="de-CH" sz="32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05880"/>
            <a:ext cx="2664296" cy="79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535996"/>
            <a:ext cx="5111750" cy="3837220"/>
          </a:xfrm>
        </p:spPr>
      </p:pic>
    </p:spTree>
    <p:extLst>
      <p:ext uri="{BB962C8B-B14F-4D97-AF65-F5344CB8AC3E}">
        <p14:creationId xmlns:p14="http://schemas.microsoft.com/office/powerpoint/2010/main" val="19330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sz="3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At the </a:t>
            </a:r>
            <a: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daycare </a:t>
            </a:r>
            <a:r>
              <a:rPr lang="en-US" sz="32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centre</a:t>
            </a:r>
            <a: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they 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receive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food, education, medical help and support with their school-work</a:t>
            </a:r>
            <a:endParaRPr lang="de-CH" sz="32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05880"/>
            <a:ext cx="2664296" cy="79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15468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363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en-US" sz="3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The children  also </a:t>
            </a:r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taught basic needs such as hygiene, social </a:t>
            </a:r>
            <a:r>
              <a:rPr lang="en-US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behaviour</a:t>
            </a:r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 respect for others </a:t>
            </a:r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while still having </a:t>
            </a:r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time to play</a:t>
            </a:r>
            <a:endParaRPr lang="de-CH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05880"/>
            <a:ext cx="2664296" cy="79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04789"/>
            <a:ext cx="3267075" cy="4876800"/>
          </a:xfrm>
        </p:spPr>
      </p:pic>
    </p:spTree>
    <p:extLst>
      <p:ext uri="{BB962C8B-B14F-4D97-AF65-F5344CB8AC3E}">
        <p14:creationId xmlns:p14="http://schemas.microsoft.com/office/powerpoint/2010/main" val="14221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de-CH" sz="4000" dirty="0" smtClean="0">
              <a:solidFill>
                <a:srgbClr val="FFC000"/>
              </a:solidFill>
            </a:endParaRPr>
          </a:p>
          <a:p>
            <a:r>
              <a:rPr lang="de-CH" sz="4000" dirty="0" smtClean="0">
                <a:solidFill>
                  <a:srgbClr val="FFC000"/>
                </a:solidFill>
              </a:rPr>
              <a:t>The </a:t>
            </a:r>
            <a:r>
              <a:rPr lang="de-CH" sz="4000" dirty="0" err="1" smtClean="0">
                <a:solidFill>
                  <a:srgbClr val="FFC000"/>
                </a:solidFill>
              </a:rPr>
              <a:t>teachers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are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providing</a:t>
            </a:r>
            <a:r>
              <a:rPr lang="de-CH" sz="4000" dirty="0" smtClean="0">
                <a:solidFill>
                  <a:srgbClr val="FFC000"/>
                </a:solidFill>
              </a:rPr>
              <a:t> a </a:t>
            </a:r>
            <a:r>
              <a:rPr lang="de-CH" sz="4000" dirty="0" err="1" smtClean="0">
                <a:solidFill>
                  <a:srgbClr val="FFC000"/>
                </a:solidFill>
              </a:rPr>
              <a:t>friendly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and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supportive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environment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where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both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the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children</a:t>
            </a:r>
            <a:r>
              <a:rPr lang="de-CH" sz="4000" dirty="0" smtClean="0">
                <a:solidFill>
                  <a:srgbClr val="FFC000"/>
                </a:solidFill>
              </a:rPr>
              <a:t> - </a:t>
            </a:r>
            <a:r>
              <a:rPr lang="de-CH" sz="4000" dirty="0" err="1" smtClean="0">
                <a:solidFill>
                  <a:srgbClr val="FFC000"/>
                </a:solidFill>
              </a:rPr>
              <a:t>and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teachers</a:t>
            </a:r>
            <a:r>
              <a:rPr lang="de-CH" sz="4000" dirty="0" smtClean="0">
                <a:solidFill>
                  <a:srgbClr val="FFC000"/>
                </a:solidFill>
              </a:rPr>
              <a:t> - </a:t>
            </a:r>
            <a:r>
              <a:rPr lang="de-CH" sz="4000" dirty="0" err="1" smtClean="0">
                <a:solidFill>
                  <a:srgbClr val="FFC000"/>
                </a:solidFill>
              </a:rPr>
              <a:t>enjoy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  <a:r>
              <a:rPr lang="de-CH" sz="4000" dirty="0" err="1" smtClean="0">
                <a:solidFill>
                  <a:srgbClr val="FFC000"/>
                </a:solidFill>
              </a:rPr>
              <a:t>spending</a:t>
            </a:r>
            <a:r>
              <a:rPr lang="de-CH" sz="4000" dirty="0" smtClean="0">
                <a:solidFill>
                  <a:srgbClr val="FFC000"/>
                </a:solidFill>
              </a:rPr>
              <a:t> time </a:t>
            </a:r>
            <a:r>
              <a:rPr lang="de-CH" sz="4000" dirty="0" err="1" smtClean="0">
                <a:solidFill>
                  <a:srgbClr val="FFC000"/>
                </a:solidFill>
              </a:rPr>
              <a:t>together</a:t>
            </a:r>
            <a:r>
              <a:rPr lang="de-CH" sz="4000" dirty="0" smtClean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05880"/>
            <a:ext cx="2664296" cy="79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060848"/>
            <a:ext cx="5111750" cy="3422032"/>
          </a:xfrm>
        </p:spPr>
      </p:pic>
    </p:spTree>
    <p:extLst>
      <p:ext uri="{BB962C8B-B14F-4D97-AF65-F5344CB8AC3E}">
        <p14:creationId xmlns:p14="http://schemas.microsoft.com/office/powerpoint/2010/main" val="9327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en-US" sz="32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Home care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: The social workers visit the families at their home in order to help them with their urgent needs. </a:t>
            </a:r>
            <a:endParaRPr lang="de-CH" sz="32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05880"/>
            <a:ext cx="2664296" cy="79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0848"/>
            <a:ext cx="5078408" cy="380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1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sz="36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Some of them are battling with illnesses while others are unemployed and some have no home at all.</a:t>
            </a:r>
            <a:endParaRPr lang="de-CH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05880"/>
            <a:ext cx="2664296" cy="79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</p:spTree>
    <p:extLst>
      <p:ext uri="{BB962C8B-B14F-4D97-AF65-F5344CB8AC3E}">
        <p14:creationId xmlns:p14="http://schemas.microsoft.com/office/powerpoint/2010/main" val="5685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Bildschirmpräsentation (4:3)</PresentationFormat>
  <Paragraphs>43</Paragraphs>
  <Slides>16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PowerPoint-Präsentation</vt:lpstr>
      <vt:lpstr>PowerPoint-Präsentation</vt:lpstr>
      <vt:lpstr>PowerPoint-Präsentation</vt:lpstr>
      <vt:lpstr>PowerPoint-Präsentation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Christine</dc:creator>
  <cp:lastModifiedBy>Christine</cp:lastModifiedBy>
  <cp:revision>63</cp:revision>
  <dcterms:created xsi:type="dcterms:W3CDTF">2011-06-30T14:20:41Z</dcterms:created>
  <dcterms:modified xsi:type="dcterms:W3CDTF">2011-10-07T06:43:18Z</dcterms:modified>
</cp:coreProperties>
</file>